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5143500" cx="9144000"/>
  <p:notesSz cx="6858000" cy="9144000"/>
  <p:embeddedFontLst>
    <p:embeddedFont>
      <p:font typeface="Average"/>
      <p:regular r:id="rId21"/>
    </p:embeddedFont>
    <p:embeddedFont>
      <p:font typeface="Oswald"/>
      <p:regular r:id="rId22"/>
      <p:bold r:id="rId23"/>
    </p:embeddedFont>
    <p:embeddedFont>
      <p:font typeface="Comfortaa"/>
      <p:regular r:id="rId24"/>
      <p:bold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Oswald-regular.fntdata"/><Relationship Id="rId21" Type="http://schemas.openxmlformats.org/officeDocument/2006/relationships/font" Target="fonts/Average-regular.fntdata"/><Relationship Id="rId24" Type="http://schemas.openxmlformats.org/officeDocument/2006/relationships/font" Target="fonts/Comfortaa-regular.fntdata"/><Relationship Id="rId23" Type="http://schemas.openxmlformats.org/officeDocument/2006/relationships/font" Target="fonts/Oswald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schemas.openxmlformats.org/officeDocument/2006/relationships/font" Target="fonts/Comfortaa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fa0e96c1b6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1fa0e96c1b6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1fa0e96c1b6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1fa0e96c1b6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fa0e96c1b6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1fa0e96c1b6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fa0e96c1b6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fa0e96c1b6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fa0e96c1b6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1fa0e96c1b6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225bf9881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2225bf9881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1fa0e96c1b6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1fa0e96c1b6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1fa0e96c1b6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1fa0e96c1b6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1fa0e96c1b6_2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1fa0e96c1b6_2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fa0e96c1b6_1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fa0e96c1b6_1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fa0e96c1b6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1fa0e96c1b6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fa0e96c1b6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1fa0e96c1b6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fa0e96c1b6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1fa0e96c1b6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fa0e96c1b6_2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1fa0e96c1b6_2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Google Shape;11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lat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Relationship Id="rId4" Type="http://schemas.openxmlformats.org/officeDocument/2006/relationships/image" Target="../media/image12.png"/><Relationship Id="rId5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png"/><Relationship Id="rId4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Relationship Id="rId4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Relationship Id="rId4" Type="http://schemas.openxmlformats.org/officeDocument/2006/relationships/image" Target="../media/image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.png"/><Relationship Id="rId6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Relationship Id="rId4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Relationship Id="rId4" Type="http://schemas.openxmlformats.org/officeDocument/2006/relationships/image" Target="../media/image10.png"/><Relationship Id="rId5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Predicció del recobriment arbori a partir de dades LiDAR</a:t>
            </a:r>
            <a:endParaRPr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671250" y="3174875"/>
            <a:ext cx="7801500" cy="173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Últims avenços fins el 29/3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/>
              <a:t>Alejandro Donaire</a:t>
            </a:r>
            <a:br>
              <a:rPr lang="es" sz="1800"/>
            </a:br>
            <a:r>
              <a:rPr lang="es" sz="1800"/>
              <a:t>Èric Sánchez</a:t>
            </a:r>
            <a:br>
              <a:rPr lang="es" sz="1800"/>
            </a:br>
            <a:r>
              <a:rPr lang="es" sz="1800"/>
              <a:t>Pau Ventura</a:t>
            </a:r>
            <a:endParaRPr sz="1800"/>
          </a:p>
        </p:txBody>
      </p:sp>
      <p:pic>
        <p:nvPicPr>
          <p:cNvPr id="61" name="Google Shape;61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72750" y="152400"/>
            <a:ext cx="518850" cy="5531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72750" y="152400"/>
            <a:ext cx="518850" cy="5531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80169" y="445025"/>
            <a:ext cx="6092881" cy="41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 sz="2400"/>
              <a:t>Comparació</a:t>
            </a:r>
            <a:br>
              <a:rPr lang="es" sz="2400"/>
            </a:br>
            <a:r>
              <a:rPr lang="es" sz="2400"/>
              <a:t>del patró</a:t>
            </a:r>
            <a:br>
              <a:rPr lang="es" sz="2400"/>
            </a:br>
            <a:r>
              <a:rPr lang="es" sz="2400"/>
              <a:t>lila-verd amb</a:t>
            </a:r>
            <a:br>
              <a:rPr lang="es" sz="2400"/>
            </a:br>
            <a:r>
              <a:rPr lang="es" sz="2400"/>
              <a:t>altres visualitzacions</a:t>
            </a:r>
            <a:endParaRPr sz="2300"/>
          </a:p>
        </p:txBody>
      </p:sp>
      <p:sp>
        <p:nvSpPr>
          <p:cNvPr id="148" name="Google Shape;148;p22"/>
          <p:cNvSpPr txBox="1"/>
          <p:nvPr/>
        </p:nvSpPr>
        <p:spPr>
          <a:xfrm>
            <a:off x="-675600" y="4677450"/>
            <a:ext cx="3116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*Dades del FullBlock</a:t>
            </a:r>
            <a:endParaRPr sz="11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149" name="Google Shape;149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07950" y="2571750"/>
            <a:ext cx="1952026" cy="1431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Afegit Classificador de zeros</a:t>
            </a:r>
            <a:endParaRPr/>
          </a:p>
        </p:txBody>
      </p:sp>
      <p:sp>
        <p:nvSpPr>
          <p:cNvPr id="155" name="Google Shape;155;p23"/>
          <p:cNvSpPr txBox="1"/>
          <p:nvPr/>
        </p:nvSpPr>
        <p:spPr>
          <a:xfrm>
            <a:off x="0" y="1694800"/>
            <a:ext cx="3116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Sense classificador:</a:t>
            </a:r>
            <a:endParaRPr b="1" sz="18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56" name="Google Shape;156;p23"/>
          <p:cNvSpPr txBox="1"/>
          <p:nvPr/>
        </p:nvSpPr>
        <p:spPr>
          <a:xfrm>
            <a:off x="5608625" y="1694800"/>
            <a:ext cx="3116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Amb </a:t>
            </a:r>
            <a:r>
              <a:rPr b="1" lang="es" sz="18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classificador:</a:t>
            </a:r>
            <a:endParaRPr b="1" sz="18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57" name="Google Shape;157;p23"/>
          <p:cNvSpPr txBox="1"/>
          <p:nvPr/>
        </p:nvSpPr>
        <p:spPr>
          <a:xfrm>
            <a:off x="490925" y="2530000"/>
            <a:ext cx="27603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Over-estimated: 1172</a:t>
            </a:r>
            <a:endParaRPr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Under-estimated: 0</a:t>
            </a:r>
            <a:endParaRPr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Total: 1172</a:t>
            </a:r>
            <a:endParaRPr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58" name="Google Shape;158;p23"/>
          <p:cNvSpPr txBox="1"/>
          <p:nvPr/>
        </p:nvSpPr>
        <p:spPr>
          <a:xfrm>
            <a:off x="6184050" y="2530000"/>
            <a:ext cx="27603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Over-estimated: 364</a:t>
            </a:r>
            <a:endParaRPr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Under-estimated: 235</a:t>
            </a:r>
            <a:endParaRPr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Total: 599</a:t>
            </a:r>
            <a:endParaRPr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159" name="Google Shape;15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0500" y="2346125"/>
            <a:ext cx="3050700" cy="214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3"/>
          <p:cNvSpPr txBox="1"/>
          <p:nvPr/>
        </p:nvSpPr>
        <p:spPr>
          <a:xfrm>
            <a:off x="6627150" y="4687650"/>
            <a:ext cx="3116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*Dades del NexToBlock</a:t>
            </a:r>
            <a:endParaRPr sz="11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161" name="Google Shape;161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72750" y="152400"/>
            <a:ext cx="518850" cy="5531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Nextoblock dataset</a:t>
            </a:r>
            <a:endParaRPr/>
          </a:p>
        </p:txBody>
      </p:sp>
      <p:sp>
        <p:nvSpPr>
          <p:cNvPr id="167" name="Google Shape;167;p24"/>
          <p:cNvSpPr txBox="1"/>
          <p:nvPr>
            <p:ph idx="1" type="body"/>
          </p:nvPr>
        </p:nvSpPr>
        <p:spPr>
          <a:xfrm>
            <a:off x="311700" y="1152475"/>
            <a:ext cx="3285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Creació d’un nou </a:t>
            </a:r>
            <a:r>
              <a:rPr b="1" lang="es"/>
              <a:t>bloc adjacent</a:t>
            </a:r>
            <a:r>
              <a:rPr lang="es"/>
              <a:t> a un bloc de train del Diverse10 (dataset amb 10 blocs amb relleu diferent).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s"/>
              <a:t>Objectiu: </a:t>
            </a:r>
            <a:r>
              <a:rPr b="1" lang="es"/>
              <a:t>validar </a:t>
            </a:r>
            <a:r>
              <a:rPr lang="es"/>
              <a:t>els resultats de l’entrenament amb les dades de Diverse10</a:t>
            </a:r>
            <a:endParaRPr/>
          </a:p>
        </p:txBody>
      </p:sp>
      <p:pic>
        <p:nvPicPr>
          <p:cNvPr id="168" name="Google Shape;16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96847" y="1326538"/>
            <a:ext cx="5235450" cy="306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72750" y="152400"/>
            <a:ext cx="518850" cy="5531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Prediction Results</a:t>
            </a:r>
            <a:endParaRPr/>
          </a:p>
        </p:txBody>
      </p:sp>
      <p:pic>
        <p:nvPicPr>
          <p:cNvPr id="175" name="Google Shape;17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75350" y="1209363"/>
            <a:ext cx="5334000" cy="3743325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5"/>
          <p:cNvSpPr txBox="1"/>
          <p:nvPr/>
        </p:nvSpPr>
        <p:spPr>
          <a:xfrm>
            <a:off x="162950" y="2142950"/>
            <a:ext cx="31167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R2</a:t>
            </a:r>
            <a:r>
              <a:rPr b="1" lang="es" sz="18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: 0.82</a:t>
            </a:r>
            <a:endParaRPr b="1" sz="18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MAE: 10.79</a:t>
            </a:r>
            <a:endParaRPr b="1" sz="18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177" name="Google Shape;177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72750" y="152400"/>
            <a:ext cx="518850" cy="5531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Visualització de les prediccions (Nextoblock)</a:t>
            </a:r>
            <a:endParaRPr/>
          </a:p>
        </p:txBody>
      </p:sp>
      <p:sp>
        <p:nvSpPr>
          <p:cNvPr id="183" name="Google Shape;183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84" name="Google Shape;18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4775" y="1178862"/>
            <a:ext cx="3371676" cy="3363625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6"/>
          <p:cNvSpPr txBox="1"/>
          <p:nvPr>
            <p:ph idx="1" type="body"/>
          </p:nvPr>
        </p:nvSpPr>
        <p:spPr>
          <a:xfrm>
            <a:off x="710100" y="4532475"/>
            <a:ext cx="3021000" cy="111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s" sz="1900">
                <a:solidFill>
                  <a:schemeClr val="dk1"/>
                </a:solidFill>
              </a:rPr>
              <a:t>Real</a:t>
            </a:r>
            <a:endParaRPr b="1" sz="1900">
              <a:solidFill>
                <a:schemeClr val="dk1"/>
              </a:solidFill>
            </a:endParaRPr>
          </a:p>
        </p:txBody>
      </p:sp>
      <p:pic>
        <p:nvPicPr>
          <p:cNvPr id="186" name="Google Shape;186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37550" y="1188850"/>
            <a:ext cx="3371674" cy="3343635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6"/>
          <p:cNvSpPr txBox="1"/>
          <p:nvPr>
            <p:ph idx="1" type="body"/>
          </p:nvPr>
        </p:nvSpPr>
        <p:spPr>
          <a:xfrm>
            <a:off x="5412875" y="4532475"/>
            <a:ext cx="3021000" cy="111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s" sz="1900">
                <a:solidFill>
                  <a:schemeClr val="dk1"/>
                </a:solidFill>
              </a:rPr>
              <a:t>Predicted</a:t>
            </a:r>
            <a:endParaRPr b="1" sz="1900">
              <a:solidFill>
                <a:schemeClr val="dk1"/>
              </a:solidFill>
            </a:endParaRPr>
          </a:p>
        </p:txBody>
      </p:sp>
      <p:pic>
        <p:nvPicPr>
          <p:cNvPr id="188" name="Google Shape;188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72750" y="152400"/>
            <a:ext cx="518850" cy="5531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33850" y="1770050"/>
            <a:ext cx="876300" cy="218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Problemes / Investigacions pròxima setmana</a:t>
            </a:r>
            <a:endParaRPr/>
          </a:p>
        </p:txBody>
      </p:sp>
      <p:sp>
        <p:nvSpPr>
          <p:cNvPr id="195" name="Google Shape;195;p27"/>
          <p:cNvSpPr txBox="1"/>
          <p:nvPr>
            <p:ph idx="1" type="body"/>
          </p:nvPr>
        </p:nvSpPr>
        <p:spPr>
          <a:xfrm>
            <a:off x="311700" y="15191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19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es" sz="2100"/>
              <a:t>Investigar les dues tendències a les prediccions (tipus de vegetació?)</a:t>
            </a:r>
            <a:endParaRPr sz="2100"/>
          </a:p>
          <a:p>
            <a:pPr indent="-3619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es" sz="2100"/>
              <a:t>Optimitzar KMeans per implementar</a:t>
            </a:r>
            <a:endParaRPr sz="2100"/>
          </a:p>
          <a:p>
            <a:pPr indent="-3619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es" sz="2100"/>
              <a:t>Hyperparameter search al clúster</a:t>
            </a:r>
            <a:endParaRPr sz="2100"/>
          </a:p>
          <a:p>
            <a:pPr indent="-3619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es" sz="2100"/>
              <a:t>Afegir optimitzacions multithreading pandas (parallelPandas)</a:t>
            </a:r>
            <a:endParaRPr sz="2100"/>
          </a:p>
          <a:p>
            <a:pPr indent="0" lvl="0" marL="45720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100"/>
          </a:p>
        </p:txBody>
      </p:sp>
      <p:pic>
        <p:nvPicPr>
          <p:cNvPr id="196" name="Google Shape;19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72750" y="152400"/>
            <a:ext cx="518850" cy="5531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XGBoost Bayesian Hyperparameter tunning</a:t>
            </a:r>
            <a:endParaRPr/>
          </a:p>
        </p:txBody>
      </p:sp>
      <p:sp>
        <p:nvSpPr>
          <p:cNvPr id="67" name="Google Shape;67;p14"/>
          <p:cNvSpPr txBox="1"/>
          <p:nvPr>
            <p:ph idx="1" type="body"/>
          </p:nvPr>
        </p:nvSpPr>
        <p:spPr>
          <a:xfrm>
            <a:off x="311700" y="14784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 sz="2000"/>
              <a:t>Molt costós computacionalment, cal el clúster (en local: 2 iteracions = 1 hora)</a:t>
            </a:r>
            <a:br>
              <a:rPr lang="es" sz="2000"/>
            </a:b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 sz="2000"/>
              <a:t>Sense resultats finals a falta de tenir tots els hiperparàmetres</a:t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SzPts val="2000"/>
              <a:buChar char="-"/>
            </a:pPr>
            <a:r>
              <a:rPr lang="es" sz="2000"/>
              <a:t>Millora el model fins al punt de superar el RF</a:t>
            </a:r>
            <a:endParaRPr sz="2000"/>
          </a:p>
        </p:txBody>
      </p:sp>
      <p:pic>
        <p:nvPicPr>
          <p:cNvPr id="68" name="Google Shape;68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72750" y="152400"/>
            <a:ext cx="518850" cy="5531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Problema de la intensitat</a:t>
            </a:r>
            <a:endParaRPr/>
          </a:p>
        </p:txBody>
      </p:sp>
      <p:sp>
        <p:nvSpPr>
          <p:cNvPr id="74" name="Google Shape;74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es" sz="2100"/>
              <a:t>Sí que la podem obtenir</a:t>
            </a:r>
            <a:br>
              <a:rPr lang="es" sz="2100"/>
            </a:b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b="1" lang="es" sz="2100"/>
              <a:t>Problema a l’hora de</a:t>
            </a:r>
            <a:br>
              <a:rPr b="1" lang="es" sz="2100"/>
            </a:br>
            <a:r>
              <a:rPr b="1" lang="es" sz="2100"/>
              <a:t>retallar els blocs</a:t>
            </a:r>
            <a:r>
              <a:rPr lang="es" sz="2100"/>
              <a:t> (hipòtesi)</a:t>
            </a:r>
            <a:br>
              <a:rPr lang="es" sz="2100"/>
            </a:b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es" sz="2100"/>
              <a:t>Valors entre 0 i 255</a:t>
            </a:r>
            <a:br>
              <a:rPr lang="es" sz="2100"/>
            </a:br>
            <a:r>
              <a:rPr lang="es" sz="2100"/>
              <a:t>(inclosos)</a:t>
            </a:r>
            <a:endParaRPr sz="2100"/>
          </a:p>
        </p:txBody>
      </p:sp>
      <p:pic>
        <p:nvPicPr>
          <p:cNvPr id="75" name="Google Shape;7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54600" y="1017725"/>
            <a:ext cx="3084700" cy="323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72750" y="152400"/>
            <a:ext cx="518850" cy="5531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Problema de la intensitat - Bona correlació amb el CC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>
                <a:solidFill>
                  <a:schemeClr val="dk1"/>
                </a:solidFill>
              </a:rPr>
              <a:t>Menys intensitat</a:t>
            </a:r>
            <a:endParaRPr sz="2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s" sz="2200">
                <a:solidFill>
                  <a:schemeClr val="dk1"/>
                </a:solidFill>
              </a:rPr>
              <a:t>  Més cobertura</a:t>
            </a:r>
            <a:endParaRPr sz="2200">
              <a:solidFill>
                <a:schemeClr val="dk1"/>
              </a:solidFill>
            </a:endParaRPr>
          </a:p>
        </p:txBody>
      </p:sp>
      <p:pic>
        <p:nvPicPr>
          <p:cNvPr id="83" name="Google Shape;8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07572" y="1017725"/>
            <a:ext cx="4607125" cy="376190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6"/>
          <p:cNvSpPr/>
          <p:nvPr/>
        </p:nvSpPr>
        <p:spPr>
          <a:xfrm rot="5400000">
            <a:off x="1056400" y="1788200"/>
            <a:ext cx="669300" cy="327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6"/>
          <p:cNvSpPr txBox="1"/>
          <p:nvPr/>
        </p:nvSpPr>
        <p:spPr>
          <a:xfrm>
            <a:off x="311700" y="3619625"/>
            <a:ext cx="24342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2"/>
                </a:solidFill>
                <a:latin typeface="Average"/>
                <a:ea typeface="Average"/>
                <a:cs typeface="Average"/>
                <a:sym typeface="Average"/>
              </a:rPr>
              <a:t>(En concret, es tracta de la intensitat mitjana per punt de 20m x 20m)</a:t>
            </a:r>
            <a:endParaRPr>
              <a:solidFill>
                <a:schemeClr val="lt2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86" name="Google Shape;86;p16"/>
          <p:cNvSpPr/>
          <p:nvPr/>
        </p:nvSpPr>
        <p:spPr>
          <a:xfrm>
            <a:off x="2745900" y="4059975"/>
            <a:ext cx="471300" cy="144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7" name="Google Shape;8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72750" y="152400"/>
            <a:ext cx="518850" cy="5531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Problema de la intensitat - Bona correlació amb el CC</a:t>
            </a:r>
            <a:endParaRPr/>
          </a:p>
        </p:txBody>
      </p:sp>
      <p:pic>
        <p:nvPicPr>
          <p:cNvPr id="93" name="Google Shape;93;p17"/>
          <p:cNvPicPr preferRelativeResize="0"/>
          <p:nvPr/>
        </p:nvPicPr>
        <p:blipFill rotWithShape="1">
          <a:blip r:embed="rId3">
            <a:alphaModFix/>
          </a:blip>
          <a:srcRect b="0" l="3421" r="50401" t="0"/>
          <a:stretch/>
        </p:blipFill>
        <p:spPr>
          <a:xfrm>
            <a:off x="802951" y="1021400"/>
            <a:ext cx="3588851" cy="351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7"/>
          <p:cNvPicPr preferRelativeResize="0"/>
          <p:nvPr/>
        </p:nvPicPr>
        <p:blipFill rotWithShape="1">
          <a:blip r:embed="rId3">
            <a:alphaModFix/>
          </a:blip>
          <a:srcRect b="0" l="51283" r="2539" t="0"/>
          <a:stretch/>
        </p:blipFill>
        <p:spPr>
          <a:xfrm>
            <a:off x="4752199" y="1021416"/>
            <a:ext cx="3588851" cy="3515809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7"/>
          <p:cNvSpPr txBox="1"/>
          <p:nvPr/>
        </p:nvSpPr>
        <p:spPr>
          <a:xfrm>
            <a:off x="1674725" y="4586700"/>
            <a:ext cx="18453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s" sz="19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Intensitat</a:t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96" name="Google Shape;96;p17"/>
          <p:cNvSpPr txBox="1"/>
          <p:nvPr/>
        </p:nvSpPr>
        <p:spPr>
          <a:xfrm>
            <a:off x="5623975" y="4586700"/>
            <a:ext cx="18453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s" sz="19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CC</a:t>
            </a:r>
            <a:endParaRPr b="1" sz="19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72750" y="152400"/>
            <a:ext cx="518850" cy="5531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Recap característiques dades lidar que fem servir</a:t>
            </a:r>
            <a:endParaRPr/>
          </a:p>
        </p:txBody>
      </p:sp>
      <p:sp>
        <p:nvSpPr>
          <p:cNvPr id="103" name="Google Shape;103;p18"/>
          <p:cNvSpPr txBox="1"/>
          <p:nvPr>
            <p:ph idx="1" type="body"/>
          </p:nvPr>
        </p:nvSpPr>
        <p:spPr>
          <a:xfrm>
            <a:off x="3879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8"/>
          <p:cNvSpPr txBox="1"/>
          <p:nvPr/>
        </p:nvSpPr>
        <p:spPr>
          <a:xfrm>
            <a:off x="880600" y="1564850"/>
            <a:ext cx="1675200" cy="4617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latin typeface="Comfortaa"/>
                <a:ea typeface="Comfortaa"/>
                <a:cs typeface="Comfortaa"/>
                <a:sym typeface="Comfortaa"/>
              </a:rPr>
              <a:t>Coord. X</a:t>
            </a:r>
            <a:endParaRPr b="1" sz="18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05" name="Google Shape;105;p18"/>
          <p:cNvSpPr txBox="1"/>
          <p:nvPr/>
        </p:nvSpPr>
        <p:spPr>
          <a:xfrm>
            <a:off x="3406538" y="1564850"/>
            <a:ext cx="1675200" cy="4617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latin typeface="Comfortaa"/>
                <a:ea typeface="Comfortaa"/>
                <a:cs typeface="Comfortaa"/>
                <a:sym typeface="Comfortaa"/>
              </a:rPr>
              <a:t>Coord. Y</a:t>
            </a:r>
            <a:endParaRPr b="1" sz="18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06" name="Google Shape;106;p18"/>
          <p:cNvSpPr txBox="1"/>
          <p:nvPr/>
        </p:nvSpPr>
        <p:spPr>
          <a:xfrm>
            <a:off x="880600" y="2573675"/>
            <a:ext cx="1933200" cy="4617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latin typeface="Comfortaa"/>
                <a:ea typeface="Comfortaa"/>
                <a:cs typeface="Comfortaa"/>
                <a:sym typeface="Comfortaa"/>
              </a:rPr>
              <a:t>Classificació</a:t>
            </a:r>
            <a:endParaRPr b="1" sz="18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07" name="Google Shape;107;p18"/>
          <p:cNvSpPr txBox="1"/>
          <p:nvPr/>
        </p:nvSpPr>
        <p:spPr>
          <a:xfrm>
            <a:off x="5877800" y="1564850"/>
            <a:ext cx="1675200" cy="4617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latin typeface="Comfortaa"/>
                <a:ea typeface="Comfortaa"/>
                <a:cs typeface="Comfortaa"/>
                <a:sym typeface="Comfortaa"/>
              </a:rPr>
              <a:t>Coord. Z</a:t>
            </a:r>
            <a:endParaRPr b="1" sz="18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08" name="Google Shape;108;p18"/>
          <p:cNvSpPr txBox="1"/>
          <p:nvPr/>
        </p:nvSpPr>
        <p:spPr>
          <a:xfrm>
            <a:off x="3406550" y="2421275"/>
            <a:ext cx="1675200" cy="738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latin typeface="Comfortaa"/>
                <a:ea typeface="Comfortaa"/>
                <a:cs typeface="Comfortaa"/>
                <a:sym typeface="Comfortaa"/>
              </a:rPr>
              <a:t>Angle d’escaneig</a:t>
            </a:r>
            <a:endParaRPr b="1" sz="18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09" name="Google Shape;109;p18"/>
          <p:cNvSpPr txBox="1"/>
          <p:nvPr/>
        </p:nvSpPr>
        <p:spPr>
          <a:xfrm>
            <a:off x="5877800" y="2421275"/>
            <a:ext cx="1675200" cy="738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latin typeface="Comfortaa"/>
                <a:ea typeface="Comfortaa"/>
                <a:cs typeface="Comfortaa"/>
                <a:sym typeface="Comfortaa"/>
              </a:rPr>
              <a:t>Nombre de retorns</a:t>
            </a:r>
            <a:endParaRPr b="1" sz="18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10" name="Google Shape;110;p18"/>
          <p:cNvSpPr txBox="1"/>
          <p:nvPr/>
        </p:nvSpPr>
        <p:spPr>
          <a:xfrm>
            <a:off x="2030575" y="3582500"/>
            <a:ext cx="1675200" cy="738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latin typeface="Comfortaa"/>
                <a:ea typeface="Comfortaa"/>
                <a:cs typeface="Comfortaa"/>
                <a:sym typeface="Comfortaa"/>
              </a:rPr>
              <a:t>Número de retorn</a:t>
            </a:r>
            <a:endParaRPr b="1" sz="18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11" name="Google Shape;111;p18"/>
          <p:cNvSpPr txBox="1"/>
          <p:nvPr/>
        </p:nvSpPr>
        <p:spPr>
          <a:xfrm>
            <a:off x="4645225" y="3721100"/>
            <a:ext cx="1675200" cy="4617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latin typeface="Comfortaa"/>
                <a:ea typeface="Comfortaa"/>
                <a:cs typeface="Comfortaa"/>
                <a:sym typeface="Comfortaa"/>
              </a:rPr>
              <a:t>Intensitat</a:t>
            </a:r>
            <a:endParaRPr b="1" sz="1800"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12" name="Google Shape;11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72750" y="152400"/>
            <a:ext cx="518850" cy="5531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Patrons interns de les dades</a:t>
            </a:r>
            <a:endParaRPr/>
          </a:p>
        </p:txBody>
      </p:sp>
      <p:pic>
        <p:nvPicPr>
          <p:cNvPr id="118" name="Google Shape;11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4425" y="1394200"/>
            <a:ext cx="5229225" cy="3400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72750" y="152400"/>
            <a:ext cx="518850" cy="553157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9"/>
          <p:cNvSpPr txBox="1"/>
          <p:nvPr>
            <p:ph idx="1" type="body"/>
          </p:nvPr>
        </p:nvSpPr>
        <p:spPr>
          <a:xfrm>
            <a:off x="5811300" y="2863550"/>
            <a:ext cx="3021000" cy="111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s" sz="1900">
                <a:solidFill>
                  <a:schemeClr val="dk1"/>
                </a:solidFill>
              </a:rPr>
              <a:t>PCA_0 vs CC</a:t>
            </a:r>
            <a:endParaRPr b="1" sz="19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Patrons interns de les dades</a:t>
            </a:r>
            <a:endParaRPr/>
          </a:p>
        </p:txBody>
      </p:sp>
      <p:sp>
        <p:nvSpPr>
          <p:cNvPr id="126" name="Google Shape;126;p20"/>
          <p:cNvSpPr txBox="1"/>
          <p:nvPr>
            <p:ph idx="1" type="body"/>
          </p:nvPr>
        </p:nvSpPr>
        <p:spPr>
          <a:xfrm>
            <a:off x="939450" y="4411700"/>
            <a:ext cx="3021000" cy="111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s" sz="1900">
                <a:solidFill>
                  <a:schemeClr val="dk1"/>
                </a:solidFill>
              </a:rPr>
              <a:t>PCA_0 vs CC</a:t>
            </a:r>
            <a:endParaRPr b="1" sz="1900">
              <a:solidFill>
                <a:schemeClr val="dk1"/>
              </a:solidFill>
            </a:endParaRPr>
          </a:p>
        </p:txBody>
      </p:sp>
      <p:pic>
        <p:nvPicPr>
          <p:cNvPr id="127" name="Google Shape;12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559378"/>
            <a:ext cx="4276500" cy="278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9100" y="1445850"/>
            <a:ext cx="4339399" cy="30453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0"/>
          <p:cNvSpPr txBox="1"/>
          <p:nvPr>
            <p:ph idx="1" type="body"/>
          </p:nvPr>
        </p:nvSpPr>
        <p:spPr>
          <a:xfrm>
            <a:off x="5369600" y="4411700"/>
            <a:ext cx="3021000" cy="111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s" sz="1900">
                <a:solidFill>
                  <a:schemeClr val="dk1"/>
                </a:solidFill>
              </a:rPr>
              <a:t>Predictions</a:t>
            </a:r>
            <a:endParaRPr b="1" sz="1900">
              <a:solidFill>
                <a:schemeClr val="dk1"/>
              </a:solidFill>
            </a:endParaRPr>
          </a:p>
        </p:txBody>
      </p:sp>
      <p:pic>
        <p:nvPicPr>
          <p:cNvPr id="130" name="Google Shape;130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72750" y="152400"/>
            <a:ext cx="518850" cy="5531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72750" y="152400"/>
            <a:ext cx="518850" cy="553157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 sz="2400"/>
              <a:t>Comparació</a:t>
            </a:r>
            <a:br>
              <a:rPr lang="es" sz="2400"/>
            </a:br>
            <a:r>
              <a:rPr lang="es" sz="2400"/>
              <a:t>del patró</a:t>
            </a:r>
            <a:br>
              <a:rPr lang="es" sz="2400"/>
            </a:br>
            <a:r>
              <a:rPr lang="es" sz="2400"/>
              <a:t>lila-verd amb</a:t>
            </a:r>
            <a:br>
              <a:rPr lang="es" sz="2400"/>
            </a:br>
            <a:r>
              <a:rPr lang="es" sz="2400"/>
              <a:t>altres visualitzacions</a:t>
            </a:r>
            <a:endParaRPr sz="2300"/>
          </a:p>
        </p:txBody>
      </p:sp>
      <p:pic>
        <p:nvPicPr>
          <p:cNvPr id="137" name="Google Shape;13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39801" y="315550"/>
            <a:ext cx="6032550" cy="4490575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1"/>
          <p:cNvSpPr txBox="1"/>
          <p:nvPr/>
        </p:nvSpPr>
        <p:spPr>
          <a:xfrm>
            <a:off x="-619775" y="4657075"/>
            <a:ext cx="3116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*Dades del NexToBlock</a:t>
            </a:r>
            <a:endParaRPr sz="11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139" name="Google Shape;139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18925" y="2485927"/>
            <a:ext cx="2089300" cy="209985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1"/>
          <p:cNvSpPr txBox="1"/>
          <p:nvPr/>
        </p:nvSpPr>
        <p:spPr>
          <a:xfrm>
            <a:off x="6005225" y="4452125"/>
            <a:ext cx="3116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rPr>
              <a:t>20 &lt; CC &lt; 60</a:t>
            </a:r>
            <a:endParaRPr sz="1100">
              <a:solidFill>
                <a:schemeClr val="lt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